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65" r:id="rId5"/>
    <p:sldId id="263" r:id="rId6"/>
    <p:sldId id="264" r:id="rId7"/>
    <p:sldId id="262" r:id="rId8"/>
    <p:sldId id="272" r:id="rId9"/>
    <p:sldId id="271" r:id="rId10"/>
    <p:sldId id="275" r:id="rId11"/>
    <p:sldId id="267" r:id="rId12"/>
    <p:sldId id="280" r:id="rId13"/>
    <p:sldId id="282" r:id="rId14"/>
    <p:sldId id="281" r:id="rId15"/>
    <p:sldId id="283" r:id="rId16"/>
    <p:sldId id="286" r:id="rId17"/>
    <p:sldId id="270" r:id="rId18"/>
    <p:sldId id="273" r:id="rId19"/>
    <p:sldId id="274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BD131-5746-4CB1-A75A-4AD57FDF7C8F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1F056-4180-451D-914F-BB2764FBC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0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8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32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3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96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32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7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6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48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2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7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7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4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1F056-4180-451D-914F-BB2764FBC1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</p:pic>
      <p:sp>
        <p:nvSpPr>
          <p:cNvPr id="19" name="Rectangle 18"/>
          <p:cNvSpPr/>
          <p:nvPr userDrawn="1"/>
        </p:nvSpPr>
        <p:spPr>
          <a:xfrm>
            <a:off x="3248167" y="6067813"/>
            <a:ext cx="607098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 Mohammad Kamal Uddin, Asst. Headmaster,</a:t>
            </a:r>
          </a:p>
          <a:p>
            <a:r>
              <a:rPr lang="en-US" sz="2000" b="1" dirty="0" err="1" smtClean="0"/>
              <a:t>Chandranath</a:t>
            </a:r>
            <a:r>
              <a:rPr lang="en-US" sz="2000" b="1" dirty="0" smtClean="0"/>
              <a:t> Girl’s High School, </a:t>
            </a:r>
            <a:r>
              <a:rPr lang="en-US" sz="2000" b="1" dirty="0" err="1" smtClean="0"/>
              <a:t>Chhatak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Sunamganj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6589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8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2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313F8-B3C2-4F38-BBCD-F1849E8A5111}" type="datetimeFigureOut">
              <a:rPr lang="en-US" smtClean="0"/>
              <a:t>6/9/2018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8399A-27EB-44A0-8393-9C6E91B0C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5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883920"/>
            <a:ext cx="11125200" cy="4887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112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752600" y="1009755"/>
            <a:ext cx="3124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Nicoshban"/>
              </a:rPr>
              <a:t>manner</a:t>
            </a:r>
            <a:endParaRPr lang="en-US" sz="4400" dirty="0">
              <a:latin typeface="Nicoshban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7315200" y="933555"/>
            <a:ext cx="3048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coshban"/>
              </a:rPr>
              <a:t>genre</a:t>
            </a:r>
            <a:endParaRPr lang="en-US" sz="2800" dirty="0">
              <a:latin typeface="Nicoshb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90485" y="3143355"/>
            <a:ext cx="2438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coshban"/>
              </a:rPr>
              <a:t>Genius</a:t>
            </a:r>
            <a:endParaRPr lang="en-US" sz="3600" dirty="0">
              <a:latin typeface="Nicoshban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543800" y="3143355"/>
            <a:ext cx="28956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coshban"/>
              </a:rPr>
              <a:t>talent</a:t>
            </a:r>
            <a:endParaRPr lang="en-US" sz="3200" dirty="0">
              <a:latin typeface="Nic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69" y="2762567"/>
            <a:ext cx="2191231" cy="1242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10" y="1009755"/>
            <a:ext cx="1381702" cy="102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eft Arrow 7"/>
          <p:cNvSpPr/>
          <p:nvPr/>
        </p:nvSpPr>
        <p:spPr>
          <a:xfrm>
            <a:off x="7467600" y="4538701"/>
            <a:ext cx="2743200" cy="12479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/>
              <a:t>write</a:t>
            </a:r>
            <a:endParaRPr lang="en-US" sz="3200" dirty="0">
              <a:latin typeface="Nic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09" y="4410047"/>
            <a:ext cx="1692982" cy="151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1752600" y="4591155"/>
            <a:ext cx="3276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coshban"/>
              </a:rPr>
              <a:t>Compose</a:t>
            </a:r>
          </a:p>
        </p:txBody>
      </p:sp>
    </p:spTree>
    <p:extLst>
      <p:ext uri="{BB962C8B-B14F-4D97-AF65-F5344CB8AC3E}">
        <p14:creationId xmlns:p14="http://schemas.microsoft.com/office/powerpoint/2010/main" val="7732981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52" y="873733"/>
            <a:ext cx="11722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B. Work in pairs and decide how the story of </a:t>
            </a:r>
            <a:r>
              <a:rPr lang="en-US" sz="4000" dirty="0" err="1" smtClean="0"/>
              <a:t>michael</a:t>
            </a:r>
            <a:r>
              <a:rPr lang="en-US" sz="4000" dirty="0" smtClean="0"/>
              <a:t> is related to the unit theme </a:t>
            </a:r>
            <a:r>
              <a:rPr lang="en-US" sz="4000" b="1" i="1" dirty="0" smtClean="0"/>
              <a:t>Roots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44774" y="2197172"/>
            <a:ext cx="1160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Q: Have you read the text about Michael </a:t>
            </a:r>
            <a:r>
              <a:rPr lang="en-US" sz="3600" dirty="0" err="1" smtClean="0"/>
              <a:t>Madhusudan</a:t>
            </a:r>
            <a:r>
              <a:rPr lang="en-US" sz="3600" dirty="0" smtClean="0"/>
              <a:t> </a:t>
            </a:r>
            <a:r>
              <a:rPr lang="en-US" sz="3600" dirty="0" err="1" smtClean="0"/>
              <a:t>Dutt</a:t>
            </a:r>
            <a:r>
              <a:rPr lang="en-US" sz="3600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774" y="2843503"/>
            <a:ext cx="11602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Q: Where did he go refusing his roots?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904" y="3520611"/>
            <a:ext cx="3832486" cy="2558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66" y="3489833"/>
            <a:ext cx="3867463" cy="25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6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03" y="989351"/>
            <a:ext cx="11892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C. Read some more information on Michael. Make questions for those statements.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99803" y="2398426"/>
            <a:ext cx="115724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 </a:t>
            </a:r>
            <a:r>
              <a:rPr lang="en-US" sz="3200" b="1" dirty="0" smtClean="0"/>
              <a:t>What did he introduce in Bangla literature?</a:t>
            </a:r>
            <a:endParaRPr lang="en-US" sz="3200" dirty="0" smtClean="0"/>
          </a:p>
          <a:p>
            <a:r>
              <a:rPr lang="en-US" sz="3200" dirty="0" smtClean="0"/>
              <a:t>He introduced </a:t>
            </a:r>
            <a:r>
              <a:rPr lang="en-US" sz="3200" b="1" i="1" dirty="0" err="1" smtClean="0"/>
              <a:t>amitrakshar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chhanda</a:t>
            </a:r>
            <a:r>
              <a:rPr lang="en-US" sz="3200" b="1" i="1" dirty="0" smtClean="0"/>
              <a:t> </a:t>
            </a:r>
            <a:r>
              <a:rPr lang="en-US" sz="3200" dirty="0" smtClean="0"/>
              <a:t>(blank verse) to Bangla Literature.</a:t>
            </a:r>
          </a:p>
          <a:p>
            <a:r>
              <a:rPr lang="en-US" sz="3200" dirty="0" smtClean="0"/>
              <a:t>b. </a:t>
            </a:r>
            <a:r>
              <a:rPr lang="en-US" sz="3200" b="1" dirty="0" smtClean="0"/>
              <a:t>Where did he pass most of his European days?</a:t>
            </a:r>
            <a:endParaRPr lang="en-US" sz="3200" dirty="0" smtClean="0"/>
          </a:p>
          <a:p>
            <a:r>
              <a:rPr lang="en-US" sz="3200" dirty="0" smtClean="0"/>
              <a:t>Michael passed most of his European days in Versailles, France.</a:t>
            </a:r>
          </a:p>
          <a:p>
            <a:r>
              <a:rPr lang="en-US" sz="3200" dirty="0" smtClean="0"/>
              <a:t>c. </a:t>
            </a:r>
            <a:r>
              <a:rPr lang="en-US" sz="3200" b="1" dirty="0" smtClean="0"/>
              <a:t>How were his days in Europe?</a:t>
            </a:r>
            <a:endParaRPr lang="en-US" sz="3200" dirty="0" smtClean="0"/>
          </a:p>
          <a:p>
            <a:r>
              <a:rPr lang="en-US" sz="3200" dirty="0" smtClean="0"/>
              <a:t>His days in Europe were terrible.</a:t>
            </a:r>
          </a:p>
        </p:txBody>
      </p:sp>
    </p:spTree>
    <p:extLst>
      <p:ext uri="{BB962C8B-B14F-4D97-AF65-F5344CB8AC3E}">
        <p14:creationId xmlns:p14="http://schemas.microsoft.com/office/powerpoint/2010/main" val="76207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861" y="749507"/>
            <a:ext cx="1179725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  <a:r>
              <a:rPr lang="en-US" sz="3200" dirty="0" smtClean="0"/>
              <a:t>. </a:t>
            </a:r>
            <a:r>
              <a:rPr lang="en-US" sz="3200" b="1" dirty="0" smtClean="0"/>
              <a:t>Why was it unbearable to him?</a:t>
            </a:r>
            <a:endParaRPr lang="en-US" sz="3200" dirty="0"/>
          </a:p>
          <a:p>
            <a:r>
              <a:rPr lang="en-US" sz="3200" dirty="0"/>
              <a:t>It was unbearable to him as he had to suffer extreme poverty.</a:t>
            </a:r>
          </a:p>
          <a:p>
            <a:r>
              <a:rPr lang="en-US" sz="3200" dirty="0" smtClean="0"/>
              <a:t>e. </a:t>
            </a:r>
            <a:r>
              <a:rPr lang="en-US" sz="3200" b="1" dirty="0" smtClean="0"/>
              <a:t>Who helped him to pay off his debts and return to India?</a:t>
            </a:r>
            <a:endParaRPr lang="en-US" sz="3200" dirty="0" smtClean="0"/>
          </a:p>
          <a:p>
            <a:r>
              <a:rPr lang="en-US" sz="3200" dirty="0" smtClean="0"/>
              <a:t>It was </a:t>
            </a:r>
            <a:r>
              <a:rPr lang="en-US" sz="3200" dirty="0" err="1" smtClean="0"/>
              <a:t>Iswar</a:t>
            </a:r>
            <a:r>
              <a:rPr lang="en-US" sz="3200" dirty="0" smtClean="0"/>
              <a:t> Chandra </a:t>
            </a:r>
            <a:r>
              <a:rPr lang="en-US" sz="3200" dirty="0" err="1" smtClean="0"/>
              <a:t>bidyasagar</a:t>
            </a:r>
            <a:r>
              <a:rPr lang="en-US" sz="3200" dirty="0" smtClean="0"/>
              <a:t> who helped him to pay off his debts and return to </a:t>
            </a:r>
            <a:r>
              <a:rPr lang="en-US" sz="3200" dirty="0"/>
              <a:t>I</a:t>
            </a:r>
            <a:r>
              <a:rPr lang="en-US" sz="3200" dirty="0" smtClean="0"/>
              <a:t>ndia.</a:t>
            </a:r>
          </a:p>
          <a:p>
            <a:r>
              <a:rPr lang="en-US" sz="3200" dirty="0" smtClean="0"/>
              <a:t>f. </a:t>
            </a:r>
            <a:r>
              <a:rPr lang="en-US" sz="3200" b="1" dirty="0" smtClean="0"/>
              <a:t>How many times did he marry and whom did he marry in Madras?</a:t>
            </a:r>
            <a:endParaRPr lang="en-US" sz="3200" dirty="0" smtClean="0"/>
          </a:p>
          <a:p>
            <a:r>
              <a:rPr lang="en-US" sz="3200" dirty="0" err="1" smtClean="0"/>
              <a:t>Dutt</a:t>
            </a:r>
            <a:r>
              <a:rPr lang="en-US" sz="3200" dirty="0" smtClean="0"/>
              <a:t> married twice. While living in Madras, he married Rebecca </a:t>
            </a:r>
            <a:r>
              <a:rPr lang="en-US" sz="3200" dirty="0" err="1" smtClean="0"/>
              <a:t>McTavish</a:t>
            </a:r>
            <a:r>
              <a:rPr lang="en-US" sz="3200" dirty="0" smtClean="0"/>
              <a:t>, of English descent.</a:t>
            </a:r>
          </a:p>
          <a:p>
            <a:r>
              <a:rPr lang="en-US" sz="3200" dirty="0" smtClean="0"/>
              <a:t>g. </a:t>
            </a:r>
            <a:r>
              <a:rPr lang="en-US" sz="3200" b="1" dirty="0" smtClean="0"/>
              <a:t>Whom did he marry later/for 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time?</a:t>
            </a:r>
            <a:endParaRPr lang="en-US" sz="3200" dirty="0" smtClean="0"/>
          </a:p>
          <a:p>
            <a:r>
              <a:rPr lang="en-US" sz="3200" dirty="0" smtClean="0"/>
              <a:t>Later he married Henrietta Sophia White, who was also ethnic English.</a:t>
            </a:r>
          </a:p>
        </p:txBody>
      </p:sp>
    </p:spTree>
    <p:extLst>
      <p:ext uri="{BB962C8B-B14F-4D97-AF65-F5344CB8AC3E}">
        <p14:creationId xmlns:p14="http://schemas.microsoft.com/office/powerpoint/2010/main" val="94937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219" y="1017639"/>
            <a:ext cx="116364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h. </a:t>
            </a:r>
            <a:r>
              <a:rPr lang="en-US" sz="3200" b="1" dirty="0" smtClean="0"/>
              <a:t>How long did his second marriage last?</a:t>
            </a:r>
            <a:endParaRPr lang="en-US" sz="3200" dirty="0"/>
          </a:p>
          <a:p>
            <a:r>
              <a:rPr lang="en-US" sz="3200" dirty="0"/>
              <a:t>His second marriage lasted until the end of his life.</a:t>
            </a:r>
          </a:p>
          <a:p>
            <a:r>
              <a:rPr lang="en-US" sz="3200" dirty="0" err="1"/>
              <a:t>i</a:t>
            </a:r>
            <a:r>
              <a:rPr lang="en-US" sz="3200" dirty="0"/>
              <a:t>. </a:t>
            </a:r>
            <a:r>
              <a:rPr lang="en-US" sz="3200" b="1" dirty="0" smtClean="0"/>
              <a:t>How many children did they have? What are their names?</a:t>
            </a:r>
            <a:endParaRPr lang="en-US" sz="3200" dirty="0"/>
          </a:p>
          <a:p>
            <a:r>
              <a:rPr lang="en-US" sz="3200" dirty="0" smtClean="0"/>
              <a:t>Michael </a:t>
            </a:r>
            <a:r>
              <a:rPr lang="en-US" sz="3200" dirty="0"/>
              <a:t>and Sophia had a son Napoleon and daughter </a:t>
            </a:r>
            <a:r>
              <a:rPr lang="en-US" sz="3200" dirty="0" err="1"/>
              <a:t>Sharmistha</a:t>
            </a:r>
            <a:r>
              <a:rPr lang="en-US" sz="3200" dirty="0"/>
              <a:t>.</a:t>
            </a:r>
          </a:p>
          <a:p>
            <a:r>
              <a:rPr lang="en-US" sz="3200" dirty="0" smtClean="0"/>
              <a:t>j. </a:t>
            </a:r>
            <a:r>
              <a:rPr lang="en-US" sz="3200" b="1" dirty="0" smtClean="0"/>
              <a:t>When and where did he die?</a:t>
            </a:r>
            <a:endParaRPr lang="en-US" sz="3200" dirty="0" smtClean="0"/>
          </a:p>
          <a:p>
            <a:r>
              <a:rPr lang="en-US" sz="3200" dirty="0" err="1" smtClean="0"/>
              <a:t>Dutt</a:t>
            </a:r>
            <a:r>
              <a:rPr lang="en-US" sz="3200" dirty="0" smtClean="0"/>
              <a:t> died in Calcutta General Hospital on 27 June 1873, three days after the death of Henrietta.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80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803" y="914400"/>
            <a:ext cx="1160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D. Write notes about </a:t>
            </a:r>
            <a:r>
              <a:rPr lang="en-US" sz="2400" b="1" dirty="0" err="1" smtClean="0"/>
              <a:t>Micheal</a:t>
            </a:r>
            <a:r>
              <a:rPr lang="en-US" sz="2400" b="1" dirty="0" smtClean="0"/>
              <a:t> under the following headings. One is done for you.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930335"/>
              </p:ext>
            </p:extLst>
          </p:nvPr>
        </p:nvGraphicFramePr>
        <p:xfrm>
          <a:off x="299803" y="1765807"/>
          <a:ext cx="11497455" cy="3797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2485"/>
                <a:gridCol w="3832485"/>
                <a:gridCol w="3832485"/>
              </a:tblGrid>
              <a:tr h="1532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Comic Sans MS" panose="030F0702030302020204" pitchFamily="66" charset="0"/>
                        </a:rPr>
                        <a:t>Michael as a man</a:t>
                      </a:r>
                    </a:p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mic Sans MS" panose="030F0702030302020204" pitchFamily="66" charset="0"/>
                        </a:rPr>
                        <a:t>Michael as a post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mic Sans MS" panose="030F0702030302020204" pitchFamily="66" charset="0"/>
                        </a:rPr>
                        <a:t>Attitude to his roots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265031"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mic Sans MS" panose="030F0702030302020204" pitchFamily="66" charset="0"/>
                        </a:rPr>
                        <a:t>Popular</a:t>
                      </a:r>
                      <a:r>
                        <a:rPr lang="en-US" sz="3200" baseline="0" dirty="0" smtClean="0">
                          <a:latin typeface="Comic Sans MS" panose="030F0702030302020204" pitchFamily="66" charset="0"/>
                        </a:rPr>
                        <a:t> 19</a:t>
                      </a:r>
                      <a:r>
                        <a:rPr lang="en-US" sz="3200" baseline="30000" dirty="0" smtClean="0"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3200" baseline="0" dirty="0" smtClean="0">
                          <a:latin typeface="Comic Sans MS" panose="030F0702030302020204" pitchFamily="66" charset="0"/>
                        </a:rPr>
                        <a:t> century Bengali poet and dramatist.</a:t>
                      </a:r>
                      <a:endParaRPr lang="en-US" sz="3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7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803" y="914400"/>
            <a:ext cx="1160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D. Answer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82801"/>
              </p:ext>
            </p:extLst>
          </p:nvPr>
        </p:nvGraphicFramePr>
        <p:xfrm>
          <a:off x="299803" y="1765807"/>
          <a:ext cx="11497455" cy="3797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2485"/>
                <a:gridCol w="3832485"/>
                <a:gridCol w="3832485"/>
              </a:tblGrid>
              <a:tr h="1532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Comic Sans MS" panose="030F0702030302020204" pitchFamily="66" charset="0"/>
                        </a:rPr>
                        <a:t>Michael as a man</a:t>
                      </a:r>
                    </a:p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mic Sans MS" panose="030F0702030302020204" pitchFamily="66" charset="0"/>
                        </a:rPr>
                        <a:t>Michael as a post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mic Sans MS" panose="030F0702030302020204" pitchFamily="66" charset="0"/>
                        </a:rPr>
                        <a:t>Attitude to his roots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26503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mic Sans MS" panose="030F0702030302020204" pitchFamily="66" charset="0"/>
                        </a:rPr>
                        <a:t>He had strong will to imitate the English.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mic Sans MS" panose="030F0702030302020204" pitchFamily="66" charset="0"/>
                        </a:rPr>
                        <a:t>Popular</a:t>
                      </a:r>
                      <a:r>
                        <a:rPr lang="en-US" sz="3200" baseline="0" dirty="0" smtClean="0">
                          <a:latin typeface="Comic Sans MS" panose="030F0702030302020204" pitchFamily="66" charset="0"/>
                        </a:rPr>
                        <a:t> 19</a:t>
                      </a:r>
                      <a:r>
                        <a:rPr lang="en-US" sz="3200" baseline="30000" dirty="0" smtClean="0"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3200" baseline="0" dirty="0" smtClean="0">
                          <a:latin typeface="Comic Sans MS" panose="030F0702030302020204" pitchFamily="66" charset="0"/>
                        </a:rPr>
                        <a:t> century Bengali poet and dramatist.</a:t>
                      </a:r>
                      <a:endParaRPr lang="en-US" sz="32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omic Sans MS" panose="030F0702030302020204" pitchFamily="66" charset="0"/>
                        </a:rPr>
                        <a:t>He could realize that his true identity lies in this Bengal.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2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156460" y="678805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latin typeface="Nicoshban"/>
              </a:rPr>
              <a:t>Evaluation</a:t>
            </a:r>
            <a:endParaRPr lang="en-US" sz="4000" b="1" dirty="0" smtClean="0"/>
          </a:p>
          <a:p>
            <a:r>
              <a:rPr lang="en-US" sz="4000" b="1" dirty="0" smtClean="0"/>
              <a:t> </a:t>
            </a:r>
            <a:endParaRPr lang="en-US" sz="4000" b="1" dirty="0"/>
          </a:p>
          <a:p>
            <a:pPr marL="342900" indent="-342900"/>
            <a:endParaRPr lang="en-US" sz="4000" b="1" dirty="0" smtClean="0"/>
          </a:p>
          <a:p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43840" y="1463635"/>
            <a:ext cx="11475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smtClean="0"/>
              <a:t> Michael </a:t>
            </a:r>
            <a:r>
              <a:rPr lang="en-US" sz="2800" b="1" dirty="0" err="1" smtClean="0"/>
              <a:t>Madhusudan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Dutt</a:t>
            </a:r>
            <a:r>
              <a:rPr lang="en-US" sz="2800" b="1" dirty="0" smtClean="0"/>
              <a:t> was - person</a:t>
            </a:r>
          </a:p>
          <a:p>
            <a:pPr marL="342900" indent="-342900"/>
            <a:r>
              <a:rPr lang="en-US" sz="2800" b="1" dirty="0" smtClean="0"/>
              <a:t>	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 erudite .ii) sophisticated. iii) imaginative. iv) all the options.</a:t>
            </a:r>
          </a:p>
          <a:p>
            <a:pPr marL="342900" indent="-342900"/>
            <a:r>
              <a:rPr lang="en-US" sz="2800" b="1" dirty="0" smtClean="0"/>
              <a:t>b)His village was decide a -.</a:t>
            </a:r>
          </a:p>
          <a:p>
            <a:pPr marL="342900" indent="-342900"/>
            <a:r>
              <a:rPr lang="en-US" sz="2800" b="1" dirty="0" smtClean="0"/>
              <a:t>	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 railway station. Ii) brook. Iii) hill. Iv) none of the options.</a:t>
            </a:r>
          </a:p>
          <a:p>
            <a:pPr marL="342900" indent="-342900"/>
            <a:r>
              <a:rPr lang="en-US" sz="2800" b="1" dirty="0" smtClean="0"/>
              <a:t>c) He aspired to be- from his childhood.</a:t>
            </a:r>
          </a:p>
          <a:p>
            <a:pPr marL="342900" indent="-342900"/>
            <a:r>
              <a:rPr lang="en-US" sz="2800" b="1" dirty="0" smtClean="0"/>
              <a:t>	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 a pure Muslim.  ii) an ideal </a:t>
            </a:r>
            <a:r>
              <a:rPr lang="en-US" sz="2800" b="1" dirty="0" err="1" smtClean="0"/>
              <a:t>Bangali</a:t>
            </a:r>
            <a:r>
              <a:rPr lang="en-US" sz="2800" b="1" dirty="0" smtClean="0"/>
              <a:t>.  iii) an English man.  Iv) a </a:t>
            </a:r>
            <a:r>
              <a:rPr lang="en-US" sz="2800" b="1" dirty="0" err="1" smtClean="0"/>
              <a:t>Christan</a:t>
            </a:r>
            <a:r>
              <a:rPr lang="en-US" sz="2800" b="1" dirty="0" smtClean="0"/>
              <a:t>.</a:t>
            </a:r>
          </a:p>
          <a:p>
            <a:pPr marL="342900" indent="-342900"/>
            <a:r>
              <a:rPr lang="en-US" sz="2800" b="1" dirty="0" smtClean="0"/>
              <a:t>d) His family – him to do whatever he liked</a:t>
            </a:r>
          </a:p>
          <a:p>
            <a:pPr marL="342900" indent="-342900"/>
            <a:r>
              <a:rPr lang="en-US" sz="2800" b="1" dirty="0" smtClean="0"/>
              <a:t>	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 supported. ii) disapproved. iii) approved. Iv) helped</a:t>
            </a:r>
          </a:p>
          <a:p>
            <a:pPr marL="342900" indent="-342900"/>
            <a:r>
              <a:rPr lang="en-US" sz="2800" b="1" dirty="0" smtClean="0"/>
              <a:t>e) – recognized him as a hidden talent.</a:t>
            </a:r>
          </a:p>
          <a:p>
            <a:pPr marL="342900" indent="-342900"/>
            <a:r>
              <a:rPr lang="en-US" sz="2800" b="1" dirty="0" smtClean="0"/>
              <a:t>	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 His family members. ii) His teachers. iii) His friends. Iv all the options. </a:t>
            </a:r>
          </a:p>
        </p:txBody>
      </p:sp>
    </p:spTree>
    <p:extLst>
      <p:ext uri="{BB962C8B-B14F-4D97-AF65-F5344CB8AC3E}">
        <p14:creationId xmlns:p14="http://schemas.microsoft.com/office/powerpoint/2010/main" val="16979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18865" y="801619"/>
            <a:ext cx="4688983" cy="1600200"/>
          </a:xfrm>
          <a:prstGeom prst="ellipse">
            <a:avLst/>
          </a:prstGeom>
          <a:noFill/>
          <a:ln w="444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coshban"/>
              </a:rPr>
              <a:t>Answer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coshb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318865" y="2569459"/>
            <a:ext cx="71410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4400" b="1" dirty="0"/>
              <a:t>a</a:t>
            </a:r>
            <a:r>
              <a:rPr lang="en-US" sz="4000" b="1" dirty="0"/>
              <a:t>) </a:t>
            </a:r>
            <a:r>
              <a:rPr lang="en-US" sz="4000" b="1" dirty="0" smtClean="0"/>
              <a:t>(iv) all the options.</a:t>
            </a:r>
            <a:endParaRPr lang="en-US" sz="4000" b="1" dirty="0"/>
          </a:p>
          <a:p>
            <a:pPr marL="342900" indent="-342900"/>
            <a:r>
              <a:rPr lang="en-US" sz="4000" b="1" dirty="0" smtClean="0"/>
              <a:t>b</a:t>
            </a:r>
            <a:r>
              <a:rPr lang="en-US" sz="4000" b="1" dirty="0"/>
              <a:t>) (</a:t>
            </a:r>
            <a:r>
              <a:rPr lang="en-US" sz="4000" b="1" dirty="0" smtClean="0"/>
              <a:t>ii) brook.</a:t>
            </a:r>
            <a:endParaRPr lang="en-US" sz="4000" b="1" dirty="0"/>
          </a:p>
          <a:p>
            <a:pPr marL="342900" indent="-342900"/>
            <a:r>
              <a:rPr lang="en-US" sz="4000" b="1" dirty="0" smtClean="0"/>
              <a:t>c</a:t>
            </a:r>
            <a:r>
              <a:rPr lang="en-US" sz="4000" b="1" dirty="0"/>
              <a:t>) (</a:t>
            </a:r>
            <a:r>
              <a:rPr lang="en-US" sz="4000" b="1" dirty="0" smtClean="0"/>
              <a:t>iii) an English man</a:t>
            </a:r>
            <a:endParaRPr lang="en-US" sz="4000" b="1" dirty="0"/>
          </a:p>
          <a:p>
            <a:pPr marL="342900" indent="-342900"/>
            <a:r>
              <a:rPr lang="en-US" sz="4000" b="1" dirty="0" smtClean="0"/>
              <a:t>d</a:t>
            </a:r>
            <a:r>
              <a:rPr lang="en-US" sz="4000" b="1" dirty="0"/>
              <a:t>) (</a:t>
            </a:r>
            <a:r>
              <a:rPr lang="en-US" sz="4000" b="1" dirty="0" smtClean="0"/>
              <a:t>ii) disapproved.</a:t>
            </a:r>
            <a:endParaRPr lang="en-US" sz="4000" b="1" dirty="0"/>
          </a:p>
          <a:p>
            <a:pPr marL="342900" indent="-342900"/>
            <a:r>
              <a:rPr lang="en-US" sz="4000" b="1" dirty="0" smtClean="0"/>
              <a:t>e</a:t>
            </a:r>
            <a:r>
              <a:rPr lang="en-US" sz="4000" b="1" dirty="0"/>
              <a:t>) (ii) </a:t>
            </a:r>
            <a:r>
              <a:rPr lang="en-US" sz="4000" b="1" dirty="0" smtClean="0"/>
              <a:t>His teachers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179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3106" y="1750739"/>
            <a:ext cx="4648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Nicoshban"/>
              </a:rPr>
              <a:t>Homework</a:t>
            </a:r>
            <a:endParaRPr lang="en-US" sz="4800" b="1" dirty="0">
              <a:solidFill>
                <a:srgbClr val="7030A0"/>
              </a:solidFill>
              <a:latin typeface="Nic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3100" y="439937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coshban"/>
                <a:cs typeface="Aharoni" panose="02010803020104030203" pitchFamily="2" charset="-79"/>
              </a:rPr>
              <a:t>Summarize the above passage</a:t>
            </a:r>
            <a:r>
              <a:rPr lang="en-US" sz="4000" dirty="0" smtClean="0">
                <a:solidFill>
                  <a:srgbClr val="002060"/>
                </a:solidFill>
                <a:latin typeface="Nicoshban"/>
                <a:cs typeface="Aharoni" panose="02010803020104030203" pitchFamily="2" charset="-79"/>
              </a:rPr>
              <a:t>.</a:t>
            </a:r>
            <a:endParaRPr lang="en-US" sz="4000" dirty="0">
              <a:solidFill>
                <a:srgbClr val="002060"/>
              </a:solidFill>
              <a:latin typeface="Nicoshban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127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040" y="792480"/>
            <a:ext cx="86868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/>
                <a:cs typeface="Times New Roman" pitchFamily="18" charset="0"/>
              </a:rPr>
              <a:t>Teacher’s Introduction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1880" y="2118360"/>
            <a:ext cx="8215359" cy="3886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</a:rPr>
              <a:t>Mohammad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</a:rPr>
              <a:t>Kamal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</a:rPr>
              <a:t>Uddin</a:t>
            </a:r>
            <a:endParaRPr lang="en-US" sz="40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/>
            </a:endParaRPr>
          </a:p>
          <a:p>
            <a:pPr algn="ctr"/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</a:rPr>
              <a:t>Assistant Headmaster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</a:rPr>
              <a:t>Chandranath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</a:rPr>
              <a:t> Girls’ High School,</a:t>
            </a:r>
          </a:p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</a:rPr>
              <a:t>Chhatak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/>
              </a:rPr>
              <a:t>Sunamganj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/>
            </a:endParaRPr>
          </a:p>
        </p:txBody>
      </p:sp>
      <p:pic>
        <p:nvPicPr>
          <p:cNvPr id="4" name="Picture 3" descr="Kamal with co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2118360"/>
            <a:ext cx="2590800" cy="2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1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26" y="764498"/>
            <a:ext cx="9114019" cy="5291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498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480" y="1021080"/>
            <a:ext cx="9250680" cy="47089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English For Today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Class – IX-X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Unit – 12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Lesson – 03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The return of the native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65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4960" y="1502151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2060"/>
                </a:solidFill>
                <a:latin typeface="Nicoshban"/>
              </a:rPr>
              <a:t>Look at the picture</a:t>
            </a:r>
            <a:endParaRPr lang="en-US" sz="4400" b="1" dirty="0">
              <a:solidFill>
                <a:srgbClr val="002060"/>
              </a:solidFill>
              <a:latin typeface="Nic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780" y="2541055"/>
            <a:ext cx="691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70C0"/>
                </a:solidFill>
                <a:latin typeface="Nicoshban"/>
              </a:rPr>
              <a:t>What do you see in the picture?</a:t>
            </a:r>
            <a:endParaRPr lang="en-US" sz="3600" dirty="0">
              <a:solidFill>
                <a:srgbClr val="0070C0"/>
              </a:solidFill>
              <a:latin typeface="Nic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1" y="1729378"/>
            <a:ext cx="3709969" cy="3424587"/>
          </a:xfrm>
          <a:prstGeom prst="rect">
            <a:avLst/>
          </a:prstGeom>
          <a:ln w="190500" cap="sq" cmpd="tri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776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537936"/>
            <a:ext cx="110947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coshban"/>
                <a:cs typeface="Aharoni" pitchFamily="2" charset="-79"/>
              </a:rPr>
              <a:t>By the end of the lesson the learners will be able to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coshban"/>
                <a:cs typeface="Aharoni" pitchFamily="2" charset="-79"/>
              </a:rPr>
              <a:t>    exchange personal information</a:t>
            </a:r>
          </a:p>
          <a:p>
            <a:r>
              <a:rPr lang="en-US" sz="3600" dirty="0">
                <a:solidFill>
                  <a:srgbClr val="002060"/>
                </a:solidFill>
                <a:latin typeface="Nicoshban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coshban"/>
                <a:cs typeface="Aharoni" pitchFamily="2" charset="-79"/>
              </a:rPr>
              <a:t>   narrate incidents and events in a logical sequence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coshban"/>
                <a:cs typeface="Aharoni" pitchFamily="2" charset="-79"/>
              </a:rPr>
              <a:t>    present information in a chart</a:t>
            </a:r>
            <a:endParaRPr lang="en-US" sz="3600" dirty="0">
              <a:solidFill>
                <a:srgbClr val="002060"/>
              </a:solidFill>
              <a:latin typeface="Nicoshban"/>
              <a:cs typeface="Aharoni" pitchFamily="2" charset="-79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506980" y="876776"/>
            <a:ext cx="7147560" cy="16611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coshban"/>
              </a:rPr>
              <a:t>Learning Outcome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coshban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25839" y="3250207"/>
            <a:ext cx="419724" cy="329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32085" y="3833279"/>
            <a:ext cx="419724" cy="329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25839" y="4339769"/>
            <a:ext cx="419724" cy="329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67100" y="764568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002060"/>
                </a:solidFill>
                <a:latin typeface="Nicoshban"/>
              </a:rPr>
              <a:t>Look at the picture</a:t>
            </a:r>
            <a:endParaRPr lang="en-US" sz="4400" b="1" dirty="0">
              <a:solidFill>
                <a:srgbClr val="002060"/>
              </a:solidFill>
              <a:latin typeface="Nicoshba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95700" y="1534009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Nicoshban"/>
              </a:rPr>
              <a:t>What do you see in the pictures?</a:t>
            </a:r>
            <a:endParaRPr lang="en-US" sz="2400" dirty="0">
              <a:solidFill>
                <a:srgbClr val="0070C0"/>
              </a:solidFill>
              <a:latin typeface="Nic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08242"/>
            <a:ext cx="3794761" cy="3567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2071565"/>
            <a:ext cx="4587240" cy="3440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13992" y="5526331"/>
            <a:ext cx="2625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Kopotaksha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439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344" y="843696"/>
            <a:ext cx="11894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</a:rPr>
              <a:t>A. Open your book and read the passage</a:t>
            </a:r>
            <a:endParaRPr lang="en-US" sz="5400" b="1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96810"/>
            <a:ext cx="3109293" cy="40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74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33970" y="693472"/>
            <a:ext cx="6934200" cy="8505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Nicoshban"/>
              </a:rPr>
              <a:t>New Vocabulary</a:t>
            </a:r>
            <a:endParaRPr lang="en-US" sz="4400" b="1" dirty="0">
              <a:solidFill>
                <a:schemeClr val="tx1"/>
              </a:solidFill>
              <a:latin typeface="Nicoshban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702695" y="1673557"/>
            <a:ext cx="3124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Nicoshban"/>
              </a:rPr>
              <a:t>Native</a:t>
            </a:r>
            <a:endParaRPr lang="en-US" sz="4400" dirty="0">
              <a:latin typeface="Nicoshban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265295" y="1597357"/>
            <a:ext cx="3048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coshban"/>
              </a:rPr>
              <a:t>inborn</a:t>
            </a:r>
            <a:endParaRPr lang="en-US" sz="2800" dirty="0">
              <a:latin typeface="Nicoshban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54046" y="3133837"/>
            <a:ext cx="2765935" cy="1287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coshban"/>
              </a:rPr>
              <a:t>Dramatist</a:t>
            </a:r>
            <a:endParaRPr lang="en-US" sz="3600" dirty="0">
              <a:latin typeface="Nicoshban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593705" y="3282077"/>
            <a:ext cx="28956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coshban"/>
              </a:rPr>
              <a:t>playwright</a:t>
            </a:r>
            <a:endParaRPr lang="en-US" sz="3200" dirty="0">
              <a:latin typeface="Nic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46" y="3133837"/>
            <a:ext cx="2729498" cy="128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20" y="1580131"/>
            <a:ext cx="1833092" cy="137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eft Arrow 8"/>
          <p:cNvSpPr/>
          <p:nvPr/>
        </p:nvSpPr>
        <p:spPr>
          <a:xfrm>
            <a:off x="7549700" y="4759657"/>
            <a:ext cx="3071611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latin typeface="Nikoshban"/>
              </a:rPr>
              <a:t>desire</a:t>
            </a:r>
            <a:endParaRPr lang="en-US" sz="3200" dirty="0"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895" y="4505437"/>
            <a:ext cx="2514601" cy="146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1781581" y="4759657"/>
            <a:ext cx="1960808" cy="1143000"/>
          </a:xfrm>
          <a:prstGeom prst="rightArrow">
            <a:avLst>
              <a:gd name="adj1" fmla="val 5524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coshban"/>
              </a:rPr>
              <a:t>Aspire</a:t>
            </a:r>
          </a:p>
        </p:txBody>
      </p:sp>
    </p:spTree>
    <p:extLst>
      <p:ext uri="{BB962C8B-B14F-4D97-AF65-F5344CB8AC3E}">
        <p14:creationId xmlns:p14="http://schemas.microsoft.com/office/powerpoint/2010/main" val="120506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695333" y="1086989"/>
            <a:ext cx="3124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Nicoshban"/>
              </a:rPr>
              <a:t>Ire</a:t>
            </a:r>
            <a:endParaRPr lang="en-US" sz="4400" dirty="0">
              <a:latin typeface="Nicoshban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7257933" y="1010789"/>
            <a:ext cx="3048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coshban"/>
              </a:rPr>
              <a:t>anger</a:t>
            </a:r>
            <a:endParaRPr lang="en-US" sz="2800" dirty="0">
              <a:latin typeface="Nicoshb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79754" y="2929376"/>
            <a:ext cx="2955357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Nicoshban"/>
              </a:rPr>
              <a:t>Recognized</a:t>
            </a:r>
            <a:endParaRPr lang="en-US" sz="3600" dirty="0">
              <a:latin typeface="Nicoshban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149166" y="2953276"/>
            <a:ext cx="4433233" cy="92743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koshban"/>
                <a:cs typeface="Narkisim" panose="020E0502050101010101" pitchFamily="34" charset="-79"/>
              </a:rPr>
              <a:t>acknowledgement</a:t>
            </a:r>
            <a:endParaRPr lang="en-US" sz="3200" dirty="0">
              <a:latin typeface="Nikoshban"/>
              <a:cs typeface="Narkisim" panose="020E05020501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90" y="2953276"/>
            <a:ext cx="1956455" cy="101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196" y="983445"/>
            <a:ext cx="2225971" cy="124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Left Arrow 7"/>
          <p:cNvSpPr/>
          <p:nvPr/>
        </p:nvSpPr>
        <p:spPr>
          <a:xfrm>
            <a:off x="7410333" y="4744589"/>
            <a:ext cx="27432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/>
              <a:t> </a:t>
            </a:r>
            <a:r>
              <a:rPr lang="en-US" sz="3200" dirty="0" smtClean="0"/>
              <a:t>copy</a:t>
            </a:r>
            <a:endParaRPr lang="en-US" sz="3200" dirty="0">
              <a:latin typeface="Nic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33" y="4603998"/>
            <a:ext cx="1898928" cy="127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1695333" y="4668389"/>
            <a:ext cx="32766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Nicoshban"/>
              </a:rPr>
              <a:t>Imitate</a:t>
            </a:r>
          </a:p>
        </p:txBody>
      </p:sp>
    </p:spTree>
    <p:extLst>
      <p:ext uri="{BB962C8B-B14F-4D97-AF65-F5344CB8AC3E}">
        <p14:creationId xmlns:p14="http://schemas.microsoft.com/office/powerpoint/2010/main" val="14643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580</Words>
  <Application>Microsoft Office PowerPoint</Application>
  <PresentationFormat>Widescreen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Comic Sans MS</vt:lpstr>
      <vt:lpstr>Narkisim</vt:lpstr>
      <vt:lpstr>Nicoshban</vt:lpstr>
      <vt:lpstr>Nikoshban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58</cp:revision>
  <dcterms:created xsi:type="dcterms:W3CDTF">2018-06-07T08:46:20Z</dcterms:created>
  <dcterms:modified xsi:type="dcterms:W3CDTF">2018-06-09T12:23:31Z</dcterms:modified>
</cp:coreProperties>
</file>